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5" r:id="rId5"/>
    <p:sldId id="310" r:id="rId6"/>
    <p:sldId id="320" r:id="rId7"/>
    <p:sldId id="459" r:id="rId8"/>
    <p:sldId id="390" r:id="rId9"/>
    <p:sldId id="464" r:id="rId10"/>
    <p:sldId id="467" r:id="rId11"/>
    <p:sldId id="468" r:id="rId12"/>
    <p:sldId id="469" r:id="rId13"/>
    <p:sldId id="472" r:id="rId14"/>
    <p:sldId id="470" r:id="rId15"/>
    <p:sldId id="471" r:id="rId16"/>
    <p:sldId id="473" r:id="rId17"/>
    <p:sldId id="474" r:id="rId18"/>
    <p:sldId id="475" r:id="rId19"/>
    <p:sldId id="461" r:id="rId20"/>
    <p:sldId id="465" r:id="rId21"/>
    <p:sldId id="476" r:id="rId22"/>
    <p:sldId id="479" r:id="rId23"/>
    <p:sldId id="477" r:id="rId24"/>
    <p:sldId id="466" r:id="rId25"/>
    <p:sldId id="478" r:id="rId26"/>
    <p:sldId id="462" r:id="rId27"/>
    <p:sldId id="480" r:id="rId28"/>
    <p:sldId id="481" r:id="rId29"/>
    <p:sldId id="484" r:id="rId30"/>
    <p:sldId id="485" r:id="rId31"/>
    <p:sldId id="486" r:id="rId32"/>
    <p:sldId id="488" r:id="rId33"/>
    <p:sldId id="482" r:id="rId34"/>
    <p:sldId id="374" r:id="rId35"/>
    <p:sldId id="455" r:id="rId36"/>
  </p:sldIdLst>
  <p:sldSz cx="12188825" cy="6858000"/>
  <p:notesSz cx="6858000" cy="9144000"/>
  <p:custDataLst>
    <p:tags r:id="rId3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02" autoAdjust="0"/>
    <p:restoredTop sz="94629" autoAdjust="0"/>
  </p:normalViewPr>
  <p:slideViewPr>
    <p:cSldViewPr showGuides="1">
      <p:cViewPr>
        <p:scale>
          <a:sx n="122" d="100"/>
          <a:sy n="122" d="100"/>
        </p:scale>
        <p:origin x="144" y="7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tags" Target="tags/tag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loud-computing/what-is-private-cloud" TargetMode="External"/><Relationship Id="rId4" Type="http://schemas.openxmlformats.org/officeDocument/2006/relationships/hyperlink" Target="https://www.redhat.com/en/topics/cloud-computing/what-is-hybrid-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hat.com/en/topics/cloud-computing/what-is-public-cloud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Zero-Downtime deployments with Kubernetes 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cap="none" dirty="0" smtClean="0">
                <a:latin typeface="+mj-lt"/>
              </a:rPr>
              <a:t>Mateusz </a:t>
            </a:r>
            <a:r>
              <a:rPr lang="pl-PL" cap="none" dirty="0">
                <a:latin typeface="+mj-lt"/>
              </a:rPr>
              <a:t>D</a:t>
            </a:r>
            <a:r>
              <a:rPr lang="pl-PL" cap="none" dirty="0" smtClean="0">
                <a:latin typeface="+mj-lt"/>
              </a:rPr>
              <a:t>ymiński</a:t>
            </a:r>
          </a:p>
          <a:p>
            <a:r>
              <a:rPr lang="pl-PL" cap="none" dirty="0" smtClean="0">
                <a:latin typeface="+mj-lt"/>
              </a:rPr>
              <a:t>Nokia</a:t>
            </a:r>
            <a:endParaRPr lang="it-IT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Rolling Update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One by one new application is deployed and old one is shutdown</a:t>
            </a:r>
            <a:endParaRPr lang="en-US" sz="2800" dirty="0"/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594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103544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Canary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Some new applications are deployed next to the old ones</a:t>
            </a:r>
            <a:endParaRPr lang="en-US" sz="2800" dirty="0"/>
          </a:p>
          <a:p>
            <a:r>
              <a:rPr lang="en-US" sz="2800" dirty="0" smtClean="0"/>
              <a:t>Part of the traffic  is moved to the new application based on some rules </a:t>
            </a:r>
            <a:r>
              <a:rPr lang="mr-IN" sz="2800" dirty="0" smtClean="0"/>
              <a:t>–</a:t>
            </a:r>
            <a:r>
              <a:rPr lang="en-US" sz="2800" dirty="0" smtClean="0"/>
              <a:t> random, weight, cookie, http header etc.</a:t>
            </a:r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5" y="1916832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7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speak about the graceful shutdown of our application, when all of the resources it used and all of the traffic and/or data processing what it handled are closed and released </a:t>
            </a:r>
            <a:r>
              <a:rPr lang="en-US" sz="3200" dirty="0" smtClean="0"/>
              <a:t>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4266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/>
              <a:t>for a graceful web server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420888"/>
            <a:ext cx="9134391" cy="3598912"/>
          </a:xfrm>
        </p:spPr>
        <p:txBody>
          <a:bodyPr>
            <a:normAutofit/>
          </a:bodyPr>
          <a:lstStyle/>
          <a:p>
            <a:r>
              <a:rPr lang="en-US" sz="2800" dirty="0"/>
              <a:t>App gets notification to stop </a:t>
            </a:r>
            <a:r>
              <a:rPr lang="en-US" sz="2800" i="1" dirty="0"/>
              <a:t>(received SIGTERM)</a:t>
            </a:r>
            <a:endParaRPr lang="en-US" sz="2800" dirty="0"/>
          </a:p>
          <a:p>
            <a:r>
              <a:rPr lang="en-US" sz="2800" dirty="0"/>
              <a:t>App lets know the load balancer that it’s not ready for newer requests</a:t>
            </a:r>
          </a:p>
          <a:p>
            <a:r>
              <a:rPr lang="en-US" sz="2800" dirty="0"/>
              <a:t>App served all the ongoing requests</a:t>
            </a:r>
          </a:p>
          <a:p>
            <a:r>
              <a:rPr lang="en-US" sz="2800" dirty="0"/>
              <a:t>App releases all of the resources correctly: DB, queue, etc.</a:t>
            </a:r>
          </a:p>
          <a:p>
            <a:r>
              <a:rPr lang="en-US" sz="2800" dirty="0"/>
              <a:t>App exits with "success" status code </a:t>
            </a:r>
            <a:r>
              <a:rPr lang="en-US" sz="2800" dirty="0" smtClean="0"/>
              <a:t>- usually ”</a:t>
            </a:r>
            <a:r>
              <a:rPr lang="ru-RU" sz="2800" dirty="0" smtClean="0"/>
              <a:t>0</a:t>
            </a:r>
            <a:r>
              <a:rPr lang="en-US" sz="2800" dirty="0" smtClean="0"/>
              <a:t>” - zero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28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smtClean="0"/>
              <a:t>Web Server Graceful </a:t>
            </a:r>
            <a:r>
              <a:rPr lang="en-US" dirty="0" smtClean="0"/>
              <a:t>Shutdown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1343308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Who of you hears about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play with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is using Kubernetes on production?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7324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 smtClean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10188623" cy="4114801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</a:t>
            </a:r>
            <a:r>
              <a:rPr lang="en-US" sz="2800" dirty="0"/>
              <a:t>source platform that automates Linux container operations. </a:t>
            </a:r>
            <a:endParaRPr lang="en-US" sz="2800" dirty="0" smtClean="0"/>
          </a:p>
          <a:p>
            <a:r>
              <a:rPr lang="en-US" sz="2800" dirty="0" smtClean="0"/>
              <a:t>Eliminates </a:t>
            </a:r>
            <a:r>
              <a:rPr lang="en-US" sz="2800" dirty="0"/>
              <a:t>many of the manual processes involved in deploying and scaling containerized applications. </a:t>
            </a:r>
            <a:endParaRPr lang="en-US" sz="2800" dirty="0" smtClean="0"/>
          </a:p>
          <a:p>
            <a:r>
              <a:rPr lang="en-US" sz="2800" dirty="0"/>
              <a:t>G</a:t>
            </a:r>
            <a:r>
              <a:rPr lang="en-US" sz="2800" dirty="0" smtClean="0"/>
              <a:t>roups hosts </a:t>
            </a:r>
            <a:r>
              <a:rPr lang="en-US" sz="2800" dirty="0"/>
              <a:t>running Linux </a:t>
            </a:r>
            <a:r>
              <a:rPr lang="en-US" sz="2800" dirty="0" smtClean="0"/>
              <a:t>containers</a:t>
            </a:r>
          </a:p>
          <a:p>
            <a:r>
              <a:rPr lang="en-US" sz="2800" dirty="0" smtClean="0"/>
              <a:t>Kubernetes </a:t>
            </a:r>
            <a:r>
              <a:rPr lang="en-US" sz="2800" dirty="0"/>
              <a:t>helps you easily and efficiently manage those clusters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These </a:t>
            </a:r>
            <a:r>
              <a:rPr lang="en-US" sz="2800" dirty="0"/>
              <a:t>clusters can span hosts across </a:t>
            </a:r>
            <a:r>
              <a:rPr lang="en-US" sz="2800" dirty="0">
                <a:hlinkClick r:id="rId2"/>
              </a:rPr>
              <a:t>public</a:t>
            </a:r>
            <a:r>
              <a:rPr lang="en-US" sz="2800" dirty="0"/>
              <a:t>, </a:t>
            </a:r>
            <a:r>
              <a:rPr lang="en-US" sz="2800" dirty="0">
                <a:hlinkClick r:id="rId3"/>
              </a:rPr>
              <a:t>private</a:t>
            </a:r>
            <a:r>
              <a:rPr lang="en-US" sz="2800" dirty="0"/>
              <a:t>, or </a:t>
            </a:r>
            <a:r>
              <a:rPr lang="en-US" sz="2800" dirty="0">
                <a:hlinkClick r:id="rId4"/>
              </a:rPr>
              <a:t>hybrid </a:t>
            </a:r>
            <a:r>
              <a:rPr lang="en-US" sz="2800" dirty="0" smtClean="0">
                <a:hlinkClick r:id="rId4"/>
              </a:rPr>
              <a:t>clouds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48680"/>
            <a:ext cx="11671377" cy="5687144"/>
          </a:xfrm>
        </p:spPr>
      </p:pic>
      <p:sp>
        <p:nvSpPr>
          <p:cNvPr id="5" name="Rectangle 4"/>
          <p:cNvSpPr/>
          <p:nvPr/>
        </p:nvSpPr>
        <p:spPr>
          <a:xfrm>
            <a:off x="117748" y="548680"/>
            <a:ext cx="10873208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smtClean="0"/>
              <a:t>Why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28801"/>
            <a:ext cx="9134391" cy="4391000"/>
          </a:xfrm>
        </p:spPr>
        <p:txBody>
          <a:bodyPr>
            <a:noAutofit/>
          </a:bodyPr>
          <a:lstStyle/>
          <a:p>
            <a:r>
              <a:rPr lang="en-US" dirty="0"/>
              <a:t>Orchestrate containers across multiple hosts.</a:t>
            </a:r>
          </a:p>
          <a:p>
            <a:r>
              <a:rPr lang="en-US" dirty="0"/>
              <a:t>Make better use of hardware to maximize resources needed to run your enterprise apps.</a:t>
            </a:r>
          </a:p>
          <a:p>
            <a:r>
              <a:rPr lang="en-US" dirty="0"/>
              <a:t>Control and automate application deployments and updates.</a:t>
            </a:r>
          </a:p>
          <a:p>
            <a:r>
              <a:rPr lang="en-US" dirty="0"/>
              <a:t>Mount and add storage to run </a:t>
            </a:r>
            <a:r>
              <a:rPr lang="en-US" dirty="0" err="1"/>
              <a:t>stateful</a:t>
            </a:r>
            <a:r>
              <a:rPr lang="en-US" dirty="0"/>
              <a:t> apps.</a:t>
            </a:r>
          </a:p>
          <a:p>
            <a:r>
              <a:rPr lang="en-US" dirty="0"/>
              <a:t>Scale containerized applications and their resources on the fly.</a:t>
            </a:r>
          </a:p>
          <a:p>
            <a:r>
              <a:rPr lang="en-US" dirty="0"/>
              <a:t>Declaratively manage services, which guarantees the deployed applications are always running how you deployed them.</a:t>
            </a:r>
          </a:p>
          <a:p>
            <a:r>
              <a:rPr lang="en-US" dirty="0"/>
              <a:t>Health-check and self-heal your apps with </a:t>
            </a:r>
            <a:r>
              <a:rPr lang="en-US" dirty="0" err="1"/>
              <a:t>autoplacement</a:t>
            </a:r>
            <a:r>
              <a:rPr lang="en-US" dirty="0"/>
              <a:t>, </a:t>
            </a:r>
            <a:r>
              <a:rPr lang="en-US" dirty="0" err="1"/>
              <a:t>autorestart</a:t>
            </a:r>
            <a:r>
              <a:rPr lang="en-US" dirty="0"/>
              <a:t>, </a:t>
            </a:r>
            <a:r>
              <a:rPr lang="en-US" dirty="0" err="1"/>
              <a:t>autoreplication</a:t>
            </a:r>
            <a:r>
              <a:rPr lang="en-US" dirty="0"/>
              <a:t>, and </a:t>
            </a:r>
            <a:r>
              <a:rPr lang="en-US" dirty="0" err="1"/>
              <a:t>autoscaling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5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514600"/>
            <a:ext cx="8050089" cy="2819400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smtClean="0"/>
              <a:t>Demo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Users Service</a:t>
            </a:r>
          </a:p>
          <a:p>
            <a:r>
              <a:rPr lang="en-US" sz="3200" dirty="0" smtClean="0"/>
              <a:t>REST API</a:t>
            </a:r>
          </a:p>
          <a:p>
            <a:r>
              <a:rPr lang="en-US" sz="3200" dirty="0" smtClean="0"/>
              <a:t>Storage: MySQL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5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@Entity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@Table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name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User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@Id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@</a:t>
            </a:r>
            <a:r>
              <a:rPr lang="en-US" dirty="0" err="1">
                <a:solidFill>
                  <a:srgbClr val="BBB529"/>
                </a:solidFill>
              </a:rPr>
              <a:t>GeneratedValue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strategy </a:t>
            </a:r>
            <a:r>
              <a:rPr lang="en-US" dirty="0"/>
              <a:t>= </a:t>
            </a:r>
            <a:r>
              <a:rPr lang="en-US" dirty="0" err="1"/>
              <a:t>GenerationType.</a:t>
            </a:r>
            <a:r>
              <a:rPr lang="en-US" i="1" dirty="0" err="1">
                <a:solidFill>
                  <a:srgbClr val="9876AA"/>
                </a:solidFill>
              </a:rPr>
              <a:t>IDENTITY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Integer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@Temporal</a:t>
            </a:r>
            <a:r>
              <a:rPr lang="en-US" dirty="0"/>
              <a:t>(</a:t>
            </a:r>
            <a:r>
              <a:rPr lang="en-US" dirty="0" err="1"/>
              <a:t>TemporalType.</a:t>
            </a:r>
            <a:r>
              <a:rPr lang="en-US" i="1" dirty="0" err="1">
                <a:solidFill>
                  <a:srgbClr val="9876AA"/>
                </a:solidFill>
              </a:rPr>
              <a:t>TIMESTAMP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Date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public </a:t>
            </a:r>
            <a:r>
              <a:rPr lang="en-US" dirty="0"/>
              <a:t>Integer </a:t>
            </a:r>
            <a:r>
              <a:rPr lang="en-US" dirty="0" err="1">
                <a:solidFill>
                  <a:srgbClr val="FFC66D"/>
                </a:solidFill>
              </a:rPr>
              <a:t>getId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getFirstName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getSecondName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Date </a:t>
            </a:r>
            <a:r>
              <a:rPr lang="en-US" dirty="0" err="1">
                <a:solidFill>
                  <a:srgbClr val="FFC66D"/>
                </a:solidFill>
              </a:rPr>
              <a:t>getBirthDate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smtClean="0"/>
              <a:t>Users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RestController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RequestMapping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</a:t>
            </a:r>
            <a:r>
              <a:rPr lang="en-US" dirty="0" err="1">
                <a:solidFill>
                  <a:srgbClr val="6A8759"/>
                </a:solidFill>
              </a:rPr>
              <a:t>api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UsersController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Autowired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 err="1"/>
              <a:t>UserRepository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List&lt;User&gt; </a:t>
            </a:r>
            <a:r>
              <a:rPr lang="en-US" dirty="0" err="1">
                <a:solidFill>
                  <a:srgbClr val="FFC66D"/>
                </a:solidFill>
              </a:rPr>
              <a:t>getAllUsers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.findAll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PostMapping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createUser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@Valid @</a:t>
            </a:r>
            <a:r>
              <a:rPr lang="en-US" dirty="0" err="1">
                <a:solidFill>
                  <a:srgbClr val="BBB529"/>
                </a:solidFill>
              </a:rPr>
              <a:t>RequestBody</a:t>
            </a:r>
            <a:r>
              <a:rPr lang="en-US" dirty="0">
                <a:solidFill>
                  <a:srgbClr val="BBB529"/>
                </a:solidFill>
              </a:rPr>
              <a:t> </a:t>
            </a:r>
            <a:r>
              <a:rPr lang="en-US" dirty="0"/>
              <a:t>User user)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.save</a:t>
            </a:r>
            <a:r>
              <a:rPr lang="en-US" dirty="0"/>
              <a:t>(user)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"/users/{id}"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getUserById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PathVariable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value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/>
              <a:t>) Integer </a:t>
            </a:r>
            <a:r>
              <a:rPr lang="en-US" dirty="0" err="1"/>
              <a:t>userId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orElseThrow</a:t>
            </a:r>
            <a:r>
              <a:rPr lang="en-US" dirty="0"/>
              <a:t>(() -&gt;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ResourceNotFoundException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"User"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B389C5"/>
                </a:solidFill>
              </a:rPr>
              <a:t>userId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38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Build Users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Run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2413" y="249289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 err="1" smtClean="0"/>
              <a:t>mvn</a:t>
            </a:r>
            <a:r>
              <a:rPr lang="en-US" sz="2400" dirty="0" smtClean="0"/>
              <a:t> package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2" y="429163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/>
              <a:t>java -jar </a:t>
            </a:r>
            <a:r>
              <a:rPr lang="en-US" sz="2400" dirty="0" smtClean="0"/>
              <a:t>target/users-1.0.0.jar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Agenda	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908720"/>
            <a:ext cx="9134391" cy="5544616"/>
          </a:xfrm>
        </p:spPr>
        <p:txBody>
          <a:bodyPr>
            <a:noAutofit/>
          </a:bodyPr>
          <a:lstStyle/>
          <a:p>
            <a:r>
              <a:rPr lang="en-US" sz="1200" dirty="0" smtClean="0"/>
              <a:t>Zero Downtime Deployment</a:t>
            </a:r>
          </a:p>
          <a:p>
            <a:pPr lvl="1"/>
            <a:r>
              <a:rPr lang="en-US" sz="800" dirty="0" smtClean="0"/>
              <a:t>Definition</a:t>
            </a:r>
          </a:p>
          <a:p>
            <a:pPr lvl="1"/>
            <a:r>
              <a:rPr lang="en-US" sz="800" dirty="0" smtClean="0"/>
              <a:t>Types</a:t>
            </a:r>
            <a:endParaRPr lang="en-US" sz="1200" dirty="0" smtClean="0"/>
          </a:p>
          <a:p>
            <a:r>
              <a:rPr lang="en-US" sz="1200" dirty="0" smtClean="0"/>
              <a:t>Graceful Shutdown</a:t>
            </a:r>
          </a:p>
          <a:p>
            <a:pPr lvl="1"/>
            <a:r>
              <a:rPr lang="en-US" sz="800" dirty="0"/>
              <a:t>Definition</a:t>
            </a:r>
          </a:p>
          <a:p>
            <a:pPr lvl="1"/>
            <a:r>
              <a:rPr lang="en-US" sz="800" dirty="0"/>
              <a:t>Connection Draining</a:t>
            </a:r>
          </a:p>
          <a:p>
            <a:pPr lvl="1"/>
            <a:r>
              <a:rPr lang="en-US" sz="800" dirty="0"/>
              <a:t>HTTP Keep-Alive</a:t>
            </a:r>
            <a:endParaRPr lang="en-US" sz="800" dirty="0" smtClean="0"/>
          </a:p>
          <a:p>
            <a:pPr lvl="1"/>
            <a:r>
              <a:rPr lang="en-US" sz="1000" dirty="0" smtClean="0"/>
              <a:t>Java</a:t>
            </a:r>
          </a:p>
          <a:p>
            <a:pPr lvl="2"/>
            <a:r>
              <a:rPr lang="en-US" sz="1000" dirty="0" smtClean="0"/>
              <a:t>SIGTERM</a:t>
            </a:r>
          </a:p>
          <a:p>
            <a:pPr lvl="2"/>
            <a:r>
              <a:rPr lang="en-US" sz="1000" dirty="0" smtClean="0"/>
              <a:t>Jetty</a:t>
            </a:r>
          </a:p>
          <a:p>
            <a:pPr lvl="2"/>
            <a:r>
              <a:rPr lang="en-US" sz="1000" dirty="0" smtClean="0"/>
              <a:t>Spring</a:t>
            </a:r>
          </a:p>
          <a:p>
            <a:r>
              <a:rPr lang="en-US" sz="1200" dirty="0" smtClean="0"/>
              <a:t>Kubernetes </a:t>
            </a:r>
          </a:p>
          <a:p>
            <a:r>
              <a:rPr lang="en-US" sz="1200" dirty="0" smtClean="0"/>
              <a:t>Kubernetes features</a:t>
            </a:r>
          </a:p>
          <a:p>
            <a:pPr lvl="1"/>
            <a:r>
              <a:rPr lang="en-US" sz="1200" dirty="0" smtClean="0"/>
              <a:t>Rolling Update</a:t>
            </a:r>
          </a:p>
          <a:p>
            <a:pPr lvl="1"/>
            <a:r>
              <a:rPr lang="en-US" sz="1200" dirty="0" smtClean="0"/>
              <a:t>Readiness Probe</a:t>
            </a:r>
          </a:p>
          <a:p>
            <a:pPr lvl="2"/>
            <a:r>
              <a:rPr lang="en-US" sz="1200" dirty="0" smtClean="0"/>
              <a:t>HTTP</a:t>
            </a:r>
          </a:p>
          <a:p>
            <a:pPr lvl="2"/>
            <a:r>
              <a:rPr lang="en-US" sz="1200" dirty="0" smtClean="0"/>
              <a:t>Command Line Scripts</a:t>
            </a:r>
          </a:p>
          <a:p>
            <a:pPr lvl="2"/>
            <a:r>
              <a:rPr lang="en-US" sz="1200" dirty="0" smtClean="0"/>
              <a:t>TCP Socket</a:t>
            </a:r>
          </a:p>
          <a:p>
            <a:r>
              <a:rPr lang="en-US" sz="1200" dirty="0" smtClean="0"/>
              <a:t>Demo</a:t>
            </a:r>
          </a:p>
          <a:p>
            <a:r>
              <a:rPr lang="en-US" sz="1200" dirty="0" smtClean="0"/>
              <a:t>Summary / Best Practices </a:t>
            </a:r>
          </a:p>
          <a:p>
            <a:pPr lvl="1"/>
            <a:r>
              <a:rPr lang="pl-PL" sz="800" dirty="0" smtClean="0"/>
              <a:t>In </a:t>
            </a:r>
            <a:r>
              <a:rPr lang="en-US" sz="800" dirty="0" smtClean="0"/>
              <a:t>Java</a:t>
            </a:r>
          </a:p>
          <a:p>
            <a:pPr lvl="1"/>
            <a:r>
              <a:rPr lang="en-US" sz="800" dirty="0" smtClean="0"/>
              <a:t>In Kubernetes</a:t>
            </a:r>
          </a:p>
          <a:p>
            <a:pPr lvl="1"/>
            <a:endParaRPr lang="en-US" sz="800" dirty="0" smtClean="0"/>
          </a:p>
          <a:p>
            <a:pPr lvl="1"/>
            <a:endParaRPr lang="en-US" sz="8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4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825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2514600"/>
            <a:ext cx="11521280" cy="2819400"/>
          </a:xfrm>
        </p:spPr>
        <p:txBody>
          <a:bodyPr/>
          <a:lstStyle/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mateuszdyminski</a:t>
            </a:r>
            <a:r>
              <a:rPr lang="en-US" dirty="0" smtClean="0"/>
              <a:t>/zero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648072" cy="360040"/>
          </a:xfrm>
          <a:prstGeom prst="rect">
            <a:avLst/>
          </a:prstGeom>
          <a:solidFill>
            <a:srgbClr val="3E3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</a:t>
            </a:r>
            <a:r>
              <a:rPr lang="en-US" b="1" dirty="0"/>
              <a:t>zero downtime deployment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Deploy application to production</a:t>
            </a:r>
          </a:p>
          <a:p>
            <a:r>
              <a:rPr lang="en-US" sz="2800" dirty="0" smtClean="0"/>
              <a:t>End user can’t notice any errors/problems during the deployment</a:t>
            </a:r>
          </a:p>
          <a:p>
            <a:r>
              <a:rPr lang="en-US" sz="2800" dirty="0" smtClean="0"/>
              <a:t>Monitoring tools shouldn’t even notice that deployment is ongoing/done</a:t>
            </a:r>
          </a:p>
          <a:p>
            <a:r>
              <a:rPr lang="en-US" sz="2800" dirty="0" smtClean="0"/>
              <a:t>Bugs can be fixed without </a:t>
            </a:r>
            <a:r>
              <a:rPr lang="en-US" sz="2800" dirty="0"/>
              <a:t>any outage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New </a:t>
            </a:r>
            <a:r>
              <a:rPr lang="en-US" sz="2800" dirty="0" smtClean="0"/>
              <a:t>features can be introduced without any outage.</a:t>
            </a:r>
          </a:p>
          <a:p>
            <a:r>
              <a:rPr lang="en-US" sz="2800" dirty="0" smtClean="0"/>
              <a:t>Required for Continuous Delivery - CD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="1" dirty="0" smtClean="0"/>
              <a:t>ero </a:t>
            </a:r>
            <a:r>
              <a:rPr lang="en-US" b="1" dirty="0"/>
              <a:t>downtime </a:t>
            </a:r>
            <a:r>
              <a:rPr lang="en-US" b="1" dirty="0" smtClean="0"/>
              <a:t>deployment</a:t>
            </a:r>
            <a:r>
              <a:rPr lang="en-US" dirty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 smtClean="0"/>
              <a:t>Blue/Green deployment</a:t>
            </a:r>
          </a:p>
          <a:p>
            <a:endParaRPr lang="en-US" sz="3200" dirty="0" smtClean="0"/>
          </a:p>
          <a:p>
            <a:r>
              <a:rPr lang="en-US" sz="3200" dirty="0" smtClean="0"/>
              <a:t>Rolling Updates deployment</a:t>
            </a:r>
          </a:p>
          <a:p>
            <a:endParaRPr lang="en-US" sz="3200" dirty="0"/>
          </a:p>
          <a:p>
            <a:r>
              <a:rPr lang="en-US" sz="3200" dirty="0" smtClean="0"/>
              <a:t>Canary deployment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blue-green deployment is when you run two complete deployments of your application.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deployment that is currently in production, and a deployment with the changes you want to introduce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proxy or load balancer in front of your </a:t>
            </a:r>
            <a:r>
              <a:rPr lang="en-US" sz="2800" dirty="0" smtClean="0"/>
              <a:t>applications</a:t>
            </a:r>
          </a:p>
          <a:p>
            <a:r>
              <a:rPr lang="en-US" sz="2800" dirty="0" smtClean="0"/>
              <a:t>Switch traffic </a:t>
            </a:r>
            <a:r>
              <a:rPr lang="en-US" sz="2800" dirty="0"/>
              <a:t>to the new deployment when you are ready to take your changes into production.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31861"/>
          </a:xfrm>
        </p:spPr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5941" y="6166367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15945</TotalTime>
  <Words>546</Words>
  <Application>Microsoft Macintosh PowerPoint</Application>
  <PresentationFormat>Custom</PresentationFormat>
  <Paragraphs>126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Corbel</vt:lpstr>
      <vt:lpstr>Mangal</vt:lpstr>
      <vt:lpstr>Arial</vt:lpstr>
      <vt:lpstr>Digital Blue Tunnel 16x9</vt:lpstr>
      <vt:lpstr>Zero-Downtime deployments with Kubernetes </vt:lpstr>
      <vt:lpstr>Whoami</vt:lpstr>
      <vt:lpstr>Agenda </vt:lpstr>
      <vt:lpstr>github.com/mateuszdyminski/zero</vt:lpstr>
      <vt:lpstr>PowerPoint Presentation</vt:lpstr>
      <vt:lpstr>What is this zero downtime deployment? </vt:lpstr>
      <vt:lpstr>Zero downtime deployment types</vt:lpstr>
      <vt:lpstr>Blue Green Deployment</vt:lpstr>
      <vt:lpstr>Blue Green Deployment</vt:lpstr>
      <vt:lpstr>Blue Green Deployment</vt:lpstr>
      <vt:lpstr>Rolling Update Deployment</vt:lpstr>
      <vt:lpstr>Rolling Update Deployment</vt:lpstr>
      <vt:lpstr>Canary Deployment</vt:lpstr>
      <vt:lpstr>Canary Deployment</vt:lpstr>
      <vt:lpstr>Graceful Shutdown</vt:lpstr>
      <vt:lpstr>Graceful Shutdown</vt:lpstr>
      <vt:lpstr>Scenario for a graceful web server shutdown</vt:lpstr>
      <vt:lpstr>Web Server Graceful Shutdown </vt:lpstr>
      <vt:lpstr>PowerPoint Presentation</vt:lpstr>
      <vt:lpstr>Kubernetes</vt:lpstr>
      <vt:lpstr>Kubernetes</vt:lpstr>
      <vt:lpstr>PowerPoint Presentation</vt:lpstr>
      <vt:lpstr>Why Kubernetes</vt:lpstr>
      <vt:lpstr>Demo</vt:lpstr>
      <vt:lpstr>Demo Application</vt:lpstr>
      <vt:lpstr>Demo Application</vt:lpstr>
      <vt:lpstr>User</vt:lpstr>
      <vt:lpstr>Users Controller</vt:lpstr>
      <vt:lpstr>Demo Users Service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109</cp:revision>
  <dcterms:created xsi:type="dcterms:W3CDTF">2017-11-07T10:40:10Z</dcterms:created>
  <dcterms:modified xsi:type="dcterms:W3CDTF">2018-04-07T19:00:28Z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